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handoutMasterIdLst>
    <p:handoutMasterId r:id="rId41"/>
  </p:handoutMasterIdLst>
  <p:sldIdLst>
    <p:sldId id="256" r:id="rId3"/>
    <p:sldId id="265" r:id="rId4"/>
    <p:sldId id="292" r:id="rId5"/>
    <p:sldId id="291" r:id="rId6"/>
    <p:sldId id="290" r:id="rId7"/>
    <p:sldId id="289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1" r:id="rId16"/>
    <p:sldId id="300" r:id="rId17"/>
    <p:sldId id="304" r:id="rId18"/>
    <p:sldId id="305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2" r:id="rId35"/>
    <p:sldId id="323" r:id="rId36"/>
    <p:sldId id="324" r:id="rId37"/>
    <p:sldId id="325" r:id="rId38"/>
    <p:sldId id="288" r:id="rId39"/>
    <p:sldId id="279" r:id="rId4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48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3" autoAdjust="0"/>
    <p:restoredTop sz="94746" autoAdjust="0"/>
  </p:normalViewPr>
  <p:slideViewPr>
    <p:cSldViewPr>
      <p:cViewPr>
        <p:scale>
          <a:sx n="66" d="100"/>
          <a:sy n="66" d="100"/>
        </p:scale>
        <p:origin x="1512" y="156"/>
      </p:cViewPr>
      <p:guideLst>
        <p:guide orient="horz" pos="2138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283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4" Type="http://schemas.openxmlformats.org/officeDocument/2006/relationships/tableStyles" Target="tableStyles.xml"/><Relationship Id="rId43" Type="http://schemas.openxmlformats.org/officeDocument/2006/relationships/viewProps" Target="viewProps.xml"/><Relationship Id="rId42" Type="http://schemas.openxmlformats.org/officeDocument/2006/relationships/presProps" Target="presProps.xml"/><Relationship Id="rId41" Type="http://schemas.openxmlformats.org/officeDocument/2006/relationships/handoutMaster" Target="handoutMasters/handoutMaster1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F7BDEE-C73C-44F1-96AB-BCE3DD558CD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3E1D15-1A9A-4611-8F66-4D3E3A2ECCD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CB6B2D-93E2-464D-8965-A0B7121C6D0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8BF723-1B8F-45D9-86E2-E4D15FB2B810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45840" y="2356371"/>
            <a:ext cx="7772400" cy="147002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800" b="1">
                <a:solidFill>
                  <a:schemeClr val="bg1"/>
                </a:solidFill>
              </a:defRPr>
            </a:lvl1pPr>
          </a:lstStyle>
          <a:p>
            <a:r>
              <a:rPr lang="zh-CN" altLang="en-US" dirty="0" smtClean="0"/>
              <a:t>饮食老板通产品介绍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 hasCustomPrompt="1"/>
          </p:nvPr>
        </p:nvSpPr>
        <p:spPr>
          <a:xfrm>
            <a:off x="1331640" y="3861048"/>
            <a:ext cx="6408712" cy="576064"/>
          </a:xfrm>
          <a:prstGeom prst="rect">
            <a:avLst/>
          </a:prstGeom>
        </p:spPr>
        <p:txBody>
          <a:bodyPr/>
          <a:lstStyle>
            <a:lvl1pPr algn="ctr">
              <a:buNone/>
              <a:defRPr sz="2400" b="1">
                <a:solidFill>
                  <a:srgbClr val="7C480C"/>
                </a:solidFill>
              </a:defRPr>
            </a:lvl1pPr>
          </a:lstStyle>
          <a:p>
            <a:pPr lvl="0"/>
            <a:r>
              <a:rPr lang="zh-CN" altLang="en-US" dirty="0" smtClean="0"/>
              <a:t>单击此处编辑母版文本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内页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500" b="1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defRPr sz="24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28956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内页双栏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500" b="1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400" b="1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400" b="1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28956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页面图片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28956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-邮箱手机微博微信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 hasCustomPrompt="1"/>
          </p:nvPr>
        </p:nvSpPr>
        <p:spPr>
          <a:xfrm>
            <a:off x="3419872" y="2636912"/>
            <a:ext cx="5472608" cy="43204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dirty="0" smtClean="0"/>
              <a:t>单击此处编辑邮箱</a:t>
            </a:r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419872" y="3284984"/>
            <a:ext cx="5472608" cy="432048"/>
          </a:xfrm>
          <a:prstGeom prst="rect">
            <a:avLst/>
          </a:prstGeom>
        </p:spPr>
        <p:txBody>
          <a:bodyPr/>
          <a:lstStyle>
            <a:lvl1pPr>
              <a:buNone/>
              <a:defRPr sz="2000" b="1"/>
            </a:lvl1pPr>
          </a:lstStyle>
          <a:p>
            <a:pPr lvl="0"/>
            <a:r>
              <a:rPr lang="zh-CN" altLang="en-US" dirty="0" smtClean="0"/>
              <a:t>单击此处编辑手机</a:t>
            </a:r>
            <a:endParaRPr lang="zh-CN" altLang="en-US" dirty="0" smtClean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1" hasCustomPrompt="1"/>
          </p:nvPr>
        </p:nvSpPr>
        <p:spPr>
          <a:xfrm>
            <a:off x="3419873" y="3933056"/>
            <a:ext cx="5472608" cy="432048"/>
          </a:xfrm>
          <a:prstGeom prst="rect">
            <a:avLst/>
          </a:prstGeom>
        </p:spPr>
        <p:txBody>
          <a:bodyPr/>
          <a:lstStyle>
            <a:lvl1pPr>
              <a:buNone/>
              <a:defRPr sz="2000" b="1"/>
            </a:lvl1pPr>
          </a:lstStyle>
          <a:p>
            <a:pPr lvl="0"/>
            <a:r>
              <a:rPr lang="zh-CN" altLang="en-US" dirty="0" smtClean="0"/>
              <a:t>单击此处编辑微博</a:t>
            </a:r>
            <a:endParaRPr lang="zh-CN" altLang="en-US" dirty="0" smtClean="0"/>
          </a:p>
        </p:txBody>
      </p:sp>
      <p:sp>
        <p:nvSpPr>
          <p:cNvPr id="18" name="文本占位符 17"/>
          <p:cNvSpPr>
            <a:spLocks noGrp="1"/>
          </p:cNvSpPr>
          <p:nvPr>
            <p:ph type="body" sz="quarter" idx="12"/>
          </p:nvPr>
        </p:nvSpPr>
        <p:spPr>
          <a:xfrm>
            <a:off x="3419872" y="4581128"/>
            <a:ext cx="5472608" cy="360040"/>
          </a:xfrm>
          <a:prstGeom prst="rect">
            <a:avLst/>
          </a:prstGeom>
        </p:spPr>
        <p:txBody>
          <a:bodyPr/>
          <a:lstStyle>
            <a:lvl1pPr>
              <a:buNone/>
              <a:defRPr sz="2000" b="1"/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3"/>
          </p:nvPr>
        </p:nvSpPr>
        <p:spPr>
          <a:xfrm>
            <a:off x="467544" y="6356350"/>
            <a:ext cx="28956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-邮箱手机微博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3419872" y="2636912"/>
            <a:ext cx="5472608" cy="43204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dirty="0" smtClean="0"/>
              <a:t>单击此处编辑邮箱</a:t>
            </a:r>
            <a:endParaRPr lang="zh-CN" altLang="en-US" dirty="0"/>
          </a:p>
        </p:txBody>
      </p:sp>
      <p:sp>
        <p:nvSpPr>
          <p:cNvPr id="6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419872" y="3284984"/>
            <a:ext cx="5472608" cy="432048"/>
          </a:xfrm>
          <a:prstGeom prst="rect">
            <a:avLst/>
          </a:prstGeom>
        </p:spPr>
        <p:txBody>
          <a:bodyPr/>
          <a:lstStyle>
            <a:lvl1pPr>
              <a:buNone/>
              <a:defRPr sz="2000" b="1"/>
            </a:lvl1pPr>
          </a:lstStyle>
          <a:p>
            <a:pPr lvl="0"/>
            <a:r>
              <a:rPr lang="zh-CN" altLang="en-US" dirty="0" smtClean="0"/>
              <a:t>单击此处编辑手机</a:t>
            </a:r>
            <a:endParaRPr lang="zh-CN" altLang="en-US" dirty="0" smtClean="0"/>
          </a:p>
        </p:txBody>
      </p:sp>
      <p:sp>
        <p:nvSpPr>
          <p:cNvPr id="7" name="文本占位符 15"/>
          <p:cNvSpPr>
            <a:spLocks noGrp="1"/>
          </p:cNvSpPr>
          <p:nvPr>
            <p:ph type="body" sz="quarter" idx="11" hasCustomPrompt="1"/>
          </p:nvPr>
        </p:nvSpPr>
        <p:spPr>
          <a:xfrm>
            <a:off x="3419873" y="3933056"/>
            <a:ext cx="5472608" cy="432048"/>
          </a:xfrm>
          <a:prstGeom prst="rect">
            <a:avLst/>
          </a:prstGeom>
        </p:spPr>
        <p:txBody>
          <a:bodyPr/>
          <a:lstStyle>
            <a:lvl1pPr>
              <a:buNone/>
              <a:defRPr sz="2000" b="1"/>
            </a:lvl1pPr>
          </a:lstStyle>
          <a:p>
            <a:pPr lvl="0"/>
            <a:r>
              <a:rPr lang="zh-CN" altLang="en-US" dirty="0" smtClean="0"/>
              <a:t>单击此处编辑微博</a:t>
            </a:r>
            <a:endParaRPr lang="zh-CN" altLang="en-US" dirty="0" smtClean="0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2"/>
          </p:nvPr>
        </p:nvSpPr>
        <p:spPr>
          <a:xfrm>
            <a:off x="467544" y="6356350"/>
            <a:ext cx="28956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尾页-邮箱手机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3419872" y="2636912"/>
            <a:ext cx="5472608" cy="43204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dirty="0" smtClean="0"/>
              <a:t>单击此处编辑邮箱</a:t>
            </a:r>
            <a:endParaRPr lang="zh-CN" altLang="en-US" dirty="0"/>
          </a:p>
        </p:txBody>
      </p:sp>
      <p:sp>
        <p:nvSpPr>
          <p:cNvPr id="6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419872" y="3284984"/>
            <a:ext cx="5472608" cy="432048"/>
          </a:xfrm>
          <a:prstGeom prst="rect">
            <a:avLst/>
          </a:prstGeom>
        </p:spPr>
        <p:txBody>
          <a:bodyPr/>
          <a:lstStyle>
            <a:lvl1pPr>
              <a:buNone/>
              <a:defRPr sz="2000" b="1"/>
            </a:lvl1pPr>
          </a:lstStyle>
          <a:p>
            <a:pPr lvl="0"/>
            <a:r>
              <a:rPr lang="zh-CN" altLang="en-US" dirty="0" smtClean="0"/>
              <a:t>单击此处编辑手机</a:t>
            </a:r>
            <a:endParaRPr lang="zh-CN" altLang="en-US" dirty="0" smtClean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67544" y="6356350"/>
            <a:ext cx="28956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1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52830" y="2460625"/>
            <a:ext cx="65805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400">
                <a:solidFill>
                  <a:schemeClr val="bg1"/>
                </a:solidFill>
              </a:rPr>
              <a:t>T&amp;C</a:t>
            </a:r>
            <a:r>
              <a:rPr lang="zh-CN" altLang="en-US" sz="2400">
                <a:solidFill>
                  <a:schemeClr val="bg1"/>
                </a:solidFill>
              </a:rPr>
              <a:t>扒房操作说明文档</a:t>
            </a:r>
            <a:r>
              <a:rPr lang="en-US" altLang="zh-CN" sz="2400">
                <a:solidFill>
                  <a:schemeClr val="bg1"/>
                </a:solidFill>
              </a:rPr>
              <a:t>    </a:t>
            </a:r>
            <a:r>
              <a:rPr lang="en-US" altLang="zh-CN" sz="2400"/>
              <a:t>                    </a:t>
            </a:r>
            <a:endParaRPr lang="en-US" altLang="zh-CN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677670" y="1315085"/>
            <a:ext cx="65354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选择人民币的支付方式后，输入客人支付金额，点击确定，完成结帐。点击下图红框里的删除标识可重新选择结帐方式</a:t>
            </a:r>
            <a:endParaRPr lang="zh-CN" altLang="en-US" sz="140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5645" y="1771015"/>
            <a:ext cx="7712710" cy="43497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645" y="1380490"/>
            <a:ext cx="962025" cy="390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9190" y="1472565"/>
            <a:ext cx="6866255" cy="46869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091815" y="681990"/>
            <a:ext cx="64325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顾客扫商家</a:t>
            </a:r>
            <a:r>
              <a:rPr lang="zh-CN" altLang="en-US" sz="1200">
                <a:sym typeface="+mn-ea"/>
              </a:rPr>
              <a:t>微信，支付宝，会员卡券</a:t>
            </a:r>
            <a:r>
              <a:rPr lang="zh-CN" altLang="en-US" sz="1200"/>
              <a:t>二维码结帐，客人可用手机扫描副屏二维码进行结帐</a:t>
            </a:r>
            <a:endParaRPr lang="zh-CN" altLang="en-US" sz="1200"/>
          </a:p>
          <a:p>
            <a:r>
              <a:rPr lang="zh-CN" altLang="en-US" sz="1200"/>
              <a:t>如果出现长期未收到支付状态提醒，可先检查支付状态；如果顾客已有支付凭证，</a:t>
            </a:r>
            <a:endParaRPr lang="zh-CN" altLang="en-US" sz="1200"/>
          </a:p>
          <a:p>
            <a:r>
              <a:rPr lang="zh-CN" altLang="en-US" sz="1200"/>
              <a:t>则可进行手动补录。如果顾客没有支付状态，则取消支付，重新使用</a:t>
            </a:r>
            <a:r>
              <a:rPr lang="zh-CN" altLang="en-US" sz="1200">
                <a:sym typeface="+mn-ea"/>
              </a:rPr>
              <a:t>微信，支付宝，</a:t>
            </a:r>
            <a:br>
              <a:rPr lang="zh-CN" altLang="en-US" sz="1200">
                <a:sym typeface="+mn-ea"/>
              </a:rPr>
            </a:br>
            <a:r>
              <a:rPr lang="zh-CN" altLang="en-US" sz="1200">
                <a:sym typeface="+mn-ea"/>
              </a:rPr>
              <a:t>会员卡券</a:t>
            </a:r>
            <a:r>
              <a:rPr lang="zh-CN" altLang="en-US" sz="1200"/>
              <a:t>二维码结帐，或者使用别的支付方式</a:t>
            </a:r>
            <a:endParaRPr lang="en-US" altLang="zh-CN" sz="12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190" y="681990"/>
            <a:ext cx="1952625" cy="4191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190" y="1101090"/>
            <a:ext cx="971550" cy="3714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4990" y="1666240"/>
            <a:ext cx="8122920" cy="504444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488440" y="1359535"/>
            <a:ext cx="538543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门店用扫码设备扫描顾客支付宝</a:t>
            </a:r>
            <a:r>
              <a:rPr lang="en-US" altLang="zh-CN" sz="1400"/>
              <a:t>(</a:t>
            </a:r>
            <a:r>
              <a:rPr lang="zh-CN" altLang="en-US" sz="1400"/>
              <a:t>微信</a:t>
            </a:r>
            <a:r>
              <a:rPr lang="en-US" altLang="zh-CN" sz="1400"/>
              <a:t>)</a:t>
            </a:r>
            <a:r>
              <a:rPr lang="zh-CN" altLang="en-US" sz="1400"/>
              <a:t>条码或者二维码进行结帐</a:t>
            </a:r>
            <a:endParaRPr lang="en-US" altLang="zh-CN" sz="1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90" y="1275715"/>
            <a:ext cx="933450" cy="390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037715" y="2108200"/>
            <a:ext cx="55403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外卖平台订单手动录入：</a:t>
            </a:r>
            <a:endParaRPr lang="zh-CN" altLang="en-US" sz="1400"/>
          </a:p>
          <a:p>
            <a:r>
              <a:rPr lang="en-US" altLang="zh-CN" sz="1400"/>
              <a:t>1.</a:t>
            </a:r>
            <a:r>
              <a:rPr lang="zh-CN" altLang="en-US" sz="1400"/>
              <a:t>记录外卖平台商品详细与实收</a:t>
            </a:r>
            <a:endParaRPr lang="zh-CN" altLang="en-US" sz="1400"/>
          </a:p>
          <a:p>
            <a:r>
              <a:rPr lang="en-US" altLang="zh-CN" sz="1400"/>
              <a:t>2.</a:t>
            </a:r>
            <a:r>
              <a:rPr lang="zh-CN" altLang="en-US" sz="1400"/>
              <a:t>编辑桌台信息，如下图所示</a:t>
            </a:r>
            <a:endParaRPr lang="zh-CN" altLang="en-US" sz="1400"/>
          </a:p>
          <a:p>
            <a:r>
              <a:rPr lang="en-US" altLang="zh-CN" sz="1400"/>
              <a:t>3.</a:t>
            </a:r>
            <a:r>
              <a:rPr lang="zh-CN" altLang="en-US" sz="1400"/>
              <a:t>结算时选择对应外卖，输入实收，优惠归类到账单减免</a:t>
            </a:r>
            <a:endParaRPr lang="zh-CN" altLang="en-US" sz="140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66590" y="3060700"/>
            <a:ext cx="4600575" cy="30054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" y="3061335"/>
            <a:ext cx="4109720" cy="30048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65" y="2680335"/>
            <a:ext cx="962025" cy="381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740" y="2299335"/>
            <a:ext cx="933450" cy="3714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765" y="2299335"/>
            <a:ext cx="942975" cy="381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3790" y="2680335"/>
            <a:ext cx="923925" cy="38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7095" y="2571115"/>
            <a:ext cx="7152005" cy="36055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39595" y="1833880"/>
            <a:ext cx="532828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1.</a:t>
            </a:r>
            <a:r>
              <a:rPr lang="zh-CN" altLang="en-US" sz="1400"/>
              <a:t>选择会员卡支付方式</a:t>
            </a:r>
            <a:endParaRPr lang="zh-CN" altLang="en-US" sz="1400"/>
          </a:p>
          <a:p>
            <a:r>
              <a:rPr lang="en-US" altLang="zh-CN" sz="1400"/>
              <a:t>2.</a:t>
            </a:r>
            <a:r>
              <a:rPr lang="zh-CN" altLang="en-US" sz="1400"/>
              <a:t>输入顾客会员卡号，点击查询</a:t>
            </a:r>
            <a:endParaRPr lang="zh-CN" altLang="en-US" sz="1400"/>
          </a:p>
          <a:p>
            <a:r>
              <a:rPr lang="en-US" altLang="zh-CN" sz="1400"/>
              <a:t>3.</a:t>
            </a:r>
            <a:r>
              <a:rPr lang="zh-CN" altLang="en-US" sz="1400"/>
              <a:t>选择卡值使用额度或者积分使用额度</a:t>
            </a:r>
            <a:r>
              <a:rPr lang="en-US" altLang="zh-CN" sz="1400"/>
              <a:t>(</a:t>
            </a:r>
            <a:r>
              <a:rPr lang="zh-CN" altLang="en-US" sz="1400"/>
              <a:t>默认为商品销售金额</a:t>
            </a:r>
            <a:r>
              <a:rPr lang="en-US" altLang="zh-CN" sz="1400"/>
              <a:t>)</a:t>
            </a:r>
            <a:endParaRPr lang="en-US" altLang="zh-CN" sz="14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095" y="2180590"/>
            <a:ext cx="952500" cy="3905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80085" y="438785"/>
            <a:ext cx="45472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聚合支付：</a:t>
            </a:r>
            <a:endParaRPr lang="zh-CN" altLang="en-US" sz="1400"/>
          </a:p>
          <a:p>
            <a:r>
              <a:rPr lang="zh-CN" altLang="en-US" sz="1400"/>
              <a:t>可使用多种结帐方式进行结帐，如下图所示</a:t>
            </a:r>
            <a:endParaRPr lang="zh-CN" altLang="en-US" sz="1400"/>
          </a:p>
        </p:txBody>
      </p:sp>
      <p:sp>
        <p:nvSpPr>
          <p:cNvPr id="7" name="文本框 6"/>
          <p:cNvSpPr txBox="1"/>
          <p:nvPr/>
        </p:nvSpPr>
        <p:spPr>
          <a:xfrm>
            <a:off x="680085" y="4296410"/>
            <a:ext cx="62941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olidFill>
                  <a:srgbClr val="FF0000"/>
                </a:solidFill>
              </a:rPr>
              <a:t>注：每使用一种结帐方式后需要点击确定将金额录入</a:t>
            </a:r>
            <a:endParaRPr lang="zh-CN" altLang="en-US" sz="1400">
              <a:solidFill>
                <a:srgbClr val="FF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085" y="892810"/>
            <a:ext cx="7348855" cy="33356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085" y="4603115"/>
            <a:ext cx="7349490" cy="4286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80085" y="5031740"/>
            <a:ext cx="511365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sym typeface="+mn-ea"/>
              </a:rPr>
              <a:t>开钱箱：打开钱箱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完成结帐：确认消费信息无误后可完成结帐</a:t>
            </a:r>
            <a:endParaRPr lang="zh-CN" altLang="en-US" sz="1400"/>
          </a:p>
          <a:p>
            <a:r>
              <a:rPr lang="zh-CN" altLang="en-US" sz="1400">
                <a:sym typeface="+mn-ea"/>
              </a:rPr>
              <a:t>打印预结单：可打印预结单给顾客核对</a:t>
            </a:r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87045" y="892175"/>
            <a:ext cx="30092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三</a:t>
            </a:r>
            <a:r>
              <a:rPr lang="en-US" altLang="zh-CN">
                <a:sym typeface="+mn-ea"/>
              </a:rPr>
              <a:t>.</a:t>
            </a:r>
            <a:r>
              <a:rPr lang="zh-CN" altLang="en-US">
                <a:sym typeface="+mn-ea"/>
              </a:rPr>
              <a:t>账单查找修改反结及退菜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800" y="1260475"/>
            <a:ext cx="8180070" cy="37642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58800" y="5024755"/>
            <a:ext cx="659384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1.</a:t>
            </a:r>
            <a:r>
              <a:rPr lang="zh-CN" altLang="en-US" sz="1400"/>
              <a:t>可点击日历图标选择日期</a:t>
            </a:r>
            <a:endParaRPr lang="zh-CN" altLang="en-US" sz="1400"/>
          </a:p>
          <a:p>
            <a:r>
              <a:rPr lang="en-US" altLang="zh-CN" sz="1400"/>
              <a:t>2.</a:t>
            </a:r>
            <a:r>
              <a:rPr lang="zh-CN" altLang="en-US" sz="1400"/>
              <a:t>可根据账单类型选择堂食，外卖，自提</a:t>
            </a:r>
            <a:r>
              <a:rPr lang="zh-CN" altLang="en-US" sz="1400">
                <a:sym typeface="+mn-ea"/>
              </a:rPr>
              <a:t>查询账单</a:t>
            </a:r>
            <a:endParaRPr lang="zh-CN" altLang="en-US" sz="1400"/>
          </a:p>
          <a:p>
            <a:r>
              <a:rPr lang="en-US" altLang="zh-CN" sz="1400"/>
              <a:t>3.</a:t>
            </a:r>
            <a:r>
              <a:rPr lang="zh-CN" altLang="en-US" sz="1400"/>
              <a:t>可根据账单状态选择未结帐，已结帐，已作废</a:t>
            </a:r>
            <a:r>
              <a:rPr lang="zh-CN" altLang="en-US" sz="1400">
                <a:sym typeface="+mn-ea"/>
              </a:rPr>
              <a:t>查询账单</a:t>
            </a:r>
            <a:endParaRPr lang="zh-CN" altLang="en-US" sz="1400"/>
          </a:p>
          <a:p>
            <a:r>
              <a:rPr lang="en-US" altLang="zh-CN" sz="1400"/>
              <a:t>4.</a:t>
            </a:r>
            <a:r>
              <a:rPr lang="zh-CN" altLang="en-US" sz="1400"/>
              <a:t>可根据账单单号搜索账单</a:t>
            </a:r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95910" y="386715"/>
            <a:ext cx="17678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(1).</a:t>
            </a:r>
            <a:r>
              <a:rPr lang="zh-CN" altLang="en-US"/>
              <a:t>账单查看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475" y="755015"/>
            <a:ext cx="4171950" cy="35674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415" y="755015"/>
            <a:ext cx="4324985" cy="35667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7475" y="4322445"/>
            <a:ext cx="75253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找到要查看的账单</a:t>
            </a:r>
            <a:r>
              <a:rPr lang="en-US" altLang="zh-CN" sz="1400"/>
              <a:t>,</a:t>
            </a:r>
            <a:r>
              <a:rPr lang="zh-CN" altLang="zh-CN" sz="1400"/>
              <a:t>点击账单查看账单详细，并进行一系列操作</a:t>
            </a:r>
            <a:endParaRPr lang="zh-CN" altLang="zh-CN" sz="1400"/>
          </a:p>
          <a:p>
            <a:endParaRPr lang="zh-CN" altLang="zh-CN" sz="1400"/>
          </a:p>
        </p:txBody>
      </p:sp>
      <p:sp>
        <p:nvSpPr>
          <p:cNvPr id="2" name="文本框 1"/>
          <p:cNvSpPr txBox="1"/>
          <p:nvPr/>
        </p:nvSpPr>
        <p:spPr>
          <a:xfrm>
            <a:off x="338455" y="4782820"/>
            <a:ext cx="799084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1.</a:t>
            </a:r>
            <a:r>
              <a:rPr lang="zh-CN" altLang="en-US" sz="1400"/>
              <a:t>打印：补打账单</a:t>
            </a:r>
            <a:endParaRPr lang="zh-CN" altLang="en-US" sz="1400"/>
          </a:p>
          <a:p>
            <a:r>
              <a:rPr lang="en-US" altLang="zh-CN" sz="1400"/>
              <a:t>2.</a:t>
            </a:r>
            <a:r>
              <a:rPr lang="zh-CN" altLang="en-US" sz="1400"/>
              <a:t>退单：点击退单选择原因可全单退单，如果是线上支付，点击退单，退款将原路返回</a:t>
            </a:r>
            <a:endParaRPr lang="zh-CN" altLang="en-US" sz="1400"/>
          </a:p>
          <a:p>
            <a:r>
              <a:rPr lang="en-US" altLang="zh-CN" sz="1400"/>
              <a:t>3.</a:t>
            </a:r>
            <a:r>
              <a:rPr lang="zh-CN" altLang="en-US" sz="1400"/>
              <a:t>取消结帐：将已结帐单返回到未结帐状态</a:t>
            </a:r>
            <a:endParaRPr lang="zh-CN" altLang="en-US" sz="1400"/>
          </a:p>
          <a:p>
            <a:r>
              <a:rPr lang="en-US" altLang="zh-CN" sz="1400"/>
              <a:t>4.</a:t>
            </a:r>
            <a:r>
              <a:rPr lang="zh-CN" altLang="en-US" sz="1400"/>
              <a:t>修改发票及赠券：点击可修改账单发票和赠券信息</a:t>
            </a:r>
            <a:endParaRPr lang="zh-CN" altLang="en-US" sz="1400"/>
          </a:p>
          <a:p>
            <a:r>
              <a:rPr lang="en-US" altLang="zh-CN" sz="1400"/>
              <a:t>5.</a:t>
            </a:r>
            <a:r>
              <a:rPr lang="zh-CN" altLang="en-US" sz="1400"/>
              <a:t>作废：将账单标记为作废账单，不计入营业额</a:t>
            </a:r>
            <a:endParaRPr lang="zh-CN" altLang="en-US" sz="1400"/>
          </a:p>
          <a:p>
            <a:r>
              <a:rPr lang="en-US" altLang="zh-CN" sz="1400"/>
              <a:t>6.</a:t>
            </a:r>
            <a:r>
              <a:rPr lang="zh-CN" altLang="en-US" sz="1400"/>
              <a:t>修改账单：修改已结账单的账单信息</a:t>
            </a:r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25" y="1345565"/>
            <a:ext cx="4165600" cy="264858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3895" y="762635"/>
            <a:ext cx="4495165" cy="2648585"/>
          </a:xfrm>
          <a:prstGeom prst="rect">
            <a:avLst/>
          </a:prstGeom>
        </p:spPr>
      </p:pic>
      <p:cxnSp>
        <p:nvCxnSpPr>
          <p:cNvPr id="2" name="直接箭头连接符 1"/>
          <p:cNvCxnSpPr>
            <a:stCxn id="8" idx="2"/>
          </p:cNvCxnSpPr>
          <p:nvPr/>
        </p:nvCxnSpPr>
        <p:spPr>
          <a:xfrm>
            <a:off x="1323975" y="1024255"/>
            <a:ext cx="7620" cy="3886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2733040" y="762635"/>
            <a:ext cx="32073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（结帐后退菜）</a:t>
            </a:r>
            <a:endParaRPr lang="zh-CN" altLang="en-US" sz="1400"/>
          </a:p>
        </p:txBody>
      </p:sp>
      <p:sp>
        <p:nvSpPr>
          <p:cNvPr id="5" name="文本框 4"/>
          <p:cNvSpPr txBox="1"/>
          <p:nvPr/>
        </p:nvSpPr>
        <p:spPr>
          <a:xfrm>
            <a:off x="-8890" y="5659755"/>
            <a:ext cx="439674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1.</a:t>
            </a:r>
            <a:r>
              <a:rPr lang="zh-CN" altLang="en-US" sz="1400"/>
              <a:t>找到需要修改的账单，点击修改账单</a:t>
            </a:r>
            <a:endParaRPr lang="zh-CN" altLang="en-US" sz="1400"/>
          </a:p>
          <a:p>
            <a:r>
              <a:rPr lang="en-US" altLang="zh-CN" sz="1400"/>
              <a:t>2.</a:t>
            </a:r>
            <a:r>
              <a:rPr lang="zh-CN" altLang="en-US" sz="1400"/>
              <a:t>把顾客需要退的菜品退掉</a:t>
            </a:r>
            <a:endParaRPr lang="zh-CN" altLang="en-US" sz="1400"/>
          </a:p>
          <a:p>
            <a:r>
              <a:rPr lang="en-US" altLang="zh-CN" sz="1400"/>
              <a:t>3.</a:t>
            </a:r>
            <a:r>
              <a:rPr lang="zh-CN" altLang="en-US" sz="1400"/>
              <a:t>点击结帐，选择反结帐原因</a:t>
            </a:r>
            <a:endParaRPr lang="zh-CN" altLang="en-US" sz="1400"/>
          </a:p>
          <a:p>
            <a:r>
              <a:rPr lang="en-US" altLang="zh-CN" sz="1400"/>
              <a:t>4.</a:t>
            </a:r>
            <a:r>
              <a:rPr lang="zh-CN" altLang="en-US" sz="1400"/>
              <a:t>删除结帐方式，完成结帐</a:t>
            </a:r>
            <a:endParaRPr lang="zh-CN" altLang="en-US" sz="1400"/>
          </a:p>
          <a:p>
            <a:endParaRPr lang="zh-CN" altLang="en-US" sz="1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3895" y="3558540"/>
            <a:ext cx="4495800" cy="266890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5" y="749935"/>
            <a:ext cx="2105025" cy="381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700" y="803910"/>
            <a:ext cx="2057400" cy="3524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459990" y="788035"/>
            <a:ext cx="279908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(</a:t>
            </a:r>
            <a:r>
              <a:rPr lang="zh-CN" altLang="en-US" sz="1400"/>
              <a:t>修改结帐方式</a:t>
            </a:r>
            <a:r>
              <a:rPr lang="en-US" altLang="zh-CN" sz="1400"/>
              <a:t>)</a:t>
            </a:r>
            <a:endParaRPr lang="en-US" altLang="zh-CN" sz="140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" y="4231005"/>
            <a:ext cx="3930015" cy="257302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2755" y="1415415"/>
            <a:ext cx="3963035" cy="25730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" y="1415415"/>
            <a:ext cx="3930015" cy="257302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262755" y="4766945"/>
            <a:ext cx="346773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>
                <a:sym typeface="+mn-ea"/>
              </a:rPr>
              <a:t>1.</a:t>
            </a:r>
            <a:r>
              <a:rPr lang="zh-CN" altLang="en-US" sz="1400">
                <a:sym typeface="+mn-ea"/>
              </a:rPr>
              <a:t>找到需要修改的账单，点击修改账单</a:t>
            </a:r>
            <a:endParaRPr lang="zh-CN" altLang="en-US" sz="1400">
              <a:sym typeface="+mn-ea"/>
            </a:endParaRPr>
          </a:p>
          <a:p>
            <a:r>
              <a:rPr lang="en-US" altLang="zh-CN" sz="1400">
                <a:sym typeface="+mn-ea"/>
              </a:rPr>
              <a:t>2.</a:t>
            </a:r>
            <a:r>
              <a:rPr lang="zh-CN" altLang="en-US" sz="1400">
                <a:sym typeface="+mn-ea"/>
              </a:rPr>
              <a:t>点击结帐，选择反结帐原因</a:t>
            </a:r>
            <a:endParaRPr lang="zh-CN" altLang="en-US" sz="1400">
              <a:sym typeface="+mn-ea"/>
            </a:endParaRPr>
          </a:p>
          <a:p>
            <a:r>
              <a:rPr lang="en-US" altLang="zh-CN" sz="1400">
                <a:sym typeface="+mn-ea"/>
              </a:rPr>
              <a:t>3.</a:t>
            </a:r>
            <a:r>
              <a:rPr lang="zh-CN" altLang="en-US" sz="1400">
                <a:sym typeface="+mn-ea"/>
              </a:rPr>
              <a:t>删除之前的结帐方式，选择需要更改的结帐方式，确认后完成结帐</a:t>
            </a:r>
            <a:endParaRPr lang="zh-CN" altLang="en-US" sz="1400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50900" y="1627505"/>
            <a:ext cx="6901180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一</a:t>
            </a:r>
            <a:r>
              <a:rPr lang="en-US" altLang="zh-CN" sz="2400"/>
              <a:t>.</a:t>
            </a:r>
            <a:r>
              <a:rPr lang="zh-CN" altLang="en-US" sz="2400">
                <a:sym typeface="+mn-ea"/>
              </a:rPr>
              <a:t>登录系统界面</a:t>
            </a:r>
            <a:endParaRPr lang="zh-CN" altLang="en-US" sz="2400">
              <a:sym typeface="+mn-ea"/>
            </a:endParaRPr>
          </a:p>
          <a:p>
            <a:endParaRPr lang="zh-CN" altLang="en-US" sz="2400"/>
          </a:p>
          <a:p>
            <a:r>
              <a:rPr lang="zh-CN" altLang="en-US" sz="2400"/>
              <a:t>二</a:t>
            </a:r>
            <a:r>
              <a:rPr lang="en-US" altLang="zh-CN" sz="2400"/>
              <a:t>.</a:t>
            </a:r>
            <a:r>
              <a:rPr lang="zh-CN" altLang="en-US" sz="2400"/>
              <a:t>点菜及买单</a:t>
            </a:r>
            <a:r>
              <a:rPr lang="zh-CN" altLang="en-US" sz="2400">
                <a:sym typeface="+mn-ea"/>
              </a:rPr>
              <a:t>操作界面</a:t>
            </a:r>
            <a:endParaRPr lang="zh-CN" altLang="en-US" sz="2400">
              <a:sym typeface="+mn-ea"/>
            </a:endParaRPr>
          </a:p>
          <a:p>
            <a:endParaRPr lang="zh-CN" altLang="en-US" sz="2400"/>
          </a:p>
          <a:p>
            <a:r>
              <a:rPr lang="zh-CN" altLang="en-US" sz="2400"/>
              <a:t>三</a:t>
            </a:r>
            <a:r>
              <a:rPr lang="en-US" altLang="zh-CN" sz="2400"/>
              <a:t>.</a:t>
            </a:r>
            <a:r>
              <a:rPr lang="zh-CN" altLang="en-US" sz="2400"/>
              <a:t>账单查找修改反结及退菜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四</a:t>
            </a:r>
            <a:r>
              <a:rPr lang="en-US" altLang="zh-CN" sz="2400"/>
              <a:t>.</a:t>
            </a:r>
            <a:r>
              <a:rPr lang="zh-CN" altLang="en-US" sz="2400"/>
              <a:t>报表</a:t>
            </a:r>
            <a:endParaRPr lang="zh-CN" altLang="en-US" sz="2400"/>
          </a:p>
          <a:p>
            <a:endParaRPr lang="zh-CN" altLang="en-US" sz="2400"/>
          </a:p>
          <a:p>
            <a:r>
              <a:rPr sz="2400"/>
              <a:t>五.</a:t>
            </a:r>
            <a:r>
              <a:rPr lang="zh-CN" sz="2400"/>
              <a:t>更多</a:t>
            </a:r>
            <a:endParaRPr lang="zh-CN" sz="2400"/>
          </a:p>
          <a:p>
            <a:endParaRPr lang="zh-CN" sz="2400"/>
          </a:p>
          <a:p>
            <a:r>
              <a:rPr lang="zh-CN" sz="2400"/>
              <a:t>六</a:t>
            </a:r>
            <a:r>
              <a:rPr lang="en-US" altLang="zh-CN" sz="2400"/>
              <a:t>.</a:t>
            </a:r>
            <a:r>
              <a:rPr lang="zh-CN" altLang="en-US" sz="2400"/>
              <a:t>接单</a:t>
            </a:r>
            <a:endParaRPr lang="zh-CN" altLang="en-US" sz="2400"/>
          </a:p>
          <a:p>
            <a:endParaRPr lang="en-US" altLang="zh-CN" sz="2400"/>
          </a:p>
          <a:p>
            <a:endParaRPr sz="2400"/>
          </a:p>
        </p:txBody>
      </p:sp>
      <p:sp>
        <p:nvSpPr>
          <p:cNvPr id="5" name="文本框 4"/>
          <p:cNvSpPr txBox="1"/>
          <p:nvPr/>
        </p:nvSpPr>
        <p:spPr>
          <a:xfrm>
            <a:off x="589280" y="795655"/>
            <a:ext cx="995680" cy="6134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/>
              <a:t>目录</a:t>
            </a:r>
            <a:endParaRPr lang="zh-CN" altLang="en-US" sz="3200"/>
          </a:p>
        </p:txBody>
      </p:sp>
      <p:sp>
        <p:nvSpPr>
          <p:cNvPr id="2" name="文本框 1"/>
          <p:cNvSpPr txBox="1"/>
          <p:nvPr/>
        </p:nvSpPr>
        <p:spPr>
          <a:xfrm>
            <a:off x="1236980" y="318770"/>
            <a:ext cx="66700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200">
                <a:solidFill>
                  <a:schemeClr val="tx1"/>
                </a:solidFill>
                <a:sym typeface="+mn-ea"/>
              </a:rPr>
              <a:t>T&amp;C</a:t>
            </a:r>
            <a:r>
              <a:rPr lang="zh-CN" altLang="en-US" sz="3200">
                <a:solidFill>
                  <a:schemeClr val="tx1"/>
                </a:solidFill>
                <a:sym typeface="+mn-ea"/>
              </a:rPr>
              <a:t>扒房操作说明文档</a:t>
            </a:r>
            <a:r>
              <a:rPr lang="en-US" altLang="zh-CN" sz="3200">
                <a:solidFill>
                  <a:schemeClr val="tx1"/>
                </a:solidFill>
                <a:sym typeface="+mn-ea"/>
              </a:rPr>
              <a:t> </a:t>
            </a:r>
            <a:endParaRPr lang="en-US" altLang="zh-CN" sz="3200" b="1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6795" y="1032510"/>
            <a:ext cx="2095500" cy="4095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795" y="1442085"/>
            <a:ext cx="6619240" cy="22275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795" y="4023360"/>
            <a:ext cx="6618605" cy="160972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155315" y="1135380"/>
            <a:ext cx="283337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1400">
                <a:sym typeface="+mn-ea"/>
              </a:rPr>
              <a:t>(</a:t>
            </a:r>
            <a:r>
              <a:rPr lang="zh-CN" altLang="en-US" sz="1400">
                <a:sym typeface="+mn-ea"/>
              </a:rPr>
              <a:t>将已结账单返回到未结帐的状态</a:t>
            </a:r>
            <a:r>
              <a:rPr lang="en-US" altLang="zh-CN" sz="1400">
                <a:sym typeface="+mn-ea"/>
              </a:rPr>
              <a:t>)</a:t>
            </a:r>
            <a:endParaRPr lang="en-US" altLang="zh-CN" sz="1400"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26795" y="5568950"/>
            <a:ext cx="672655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>
                <a:sym typeface="+mn-ea"/>
              </a:rPr>
              <a:t>1.</a:t>
            </a:r>
            <a:r>
              <a:rPr lang="zh-CN" altLang="en-US" sz="1400">
                <a:sym typeface="+mn-ea"/>
              </a:rPr>
              <a:t>找到需要取消结帐的账单，点击取消结帐</a:t>
            </a:r>
            <a:endParaRPr lang="zh-CN" altLang="en-US" sz="1400">
              <a:sym typeface="+mn-ea"/>
            </a:endParaRPr>
          </a:p>
          <a:p>
            <a:r>
              <a:rPr lang="en-US" altLang="zh-CN" sz="1400">
                <a:sym typeface="+mn-ea"/>
              </a:rPr>
              <a:t>2.</a:t>
            </a:r>
            <a:r>
              <a:rPr lang="zh-CN" altLang="en-US" sz="1400">
                <a:sym typeface="+mn-ea"/>
              </a:rPr>
              <a:t>在未结帐中可找到此笔账单，再次进行操作</a:t>
            </a:r>
            <a:endParaRPr lang="zh-CN" altLang="en-US" sz="1400">
              <a:sym typeface="+mn-ea"/>
            </a:endParaRPr>
          </a:p>
          <a:p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475" y="1407795"/>
            <a:ext cx="7872730" cy="45015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98475" y="1039495"/>
            <a:ext cx="92392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latin typeface="+mn-ea"/>
                <a:sym typeface="+mn-ea"/>
              </a:rPr>
              <a:t>四</a:t>
            </a:r>
            <a:r>
              <a:rPr lang="en-US" altLang="zh-CN">
                <a:latin typeface="+mn-ea"/>
                <a:sym typeface="+mn-ea"/>
              </a:rPr>
              <a:t>.</a:t>
            </a:r>
            <a:r>
              <a:rPr lang="zh-CN" altLang="en-US">
                <a:latin typeface="+mn-ea"/>
                <a:sym typeface="+mn-ea"/>
              </a:rPr>
              <a:t>报表</a:t>
            </a:r>
            <a:endParaRPr lang="zh-CN" altLang="en-US">
              <a:latin typeface="+mn-ea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64185" y="874395"/>
            <a:ext cx="3387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(1)</a:t>
            </a:r>
            <a:r>
              <a:rPr lang="zh-CN" altLang="en-US"/>
              <a:t>当前营业数据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185" y="1242695"/>
            <a:ext cx="8123555" cy="491426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3390" y="1172210"/>
            <a:ext cx="8237855" cy="41973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3390" y="697230"/>
            <a:ext cx="42259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(2)</a:t>
            </a:r>
            <a:r>
              <a:rPr lang="zh-CN" altLang="en-US"/>
              <a:t>账单查询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43535" y="5843905"/>
            <a:ext cx="27158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注：可根据实际需求选择标红位置进行账单查询</a:t>
            </a:r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63220" y="368300"/>
            <a:ext cx="3387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(3)</a:t>
            </a:r>
            <a:r>
              <a:rPr lang="zh-CN" altLang="en-US"/>
              <a:t>时段报表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185" y="736600"/>
            <a:ext cx="8114030" cy="53498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8760" y="1189990"/>
            <a:ext cx="8237855" cy="48539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38760" y="821690"/>
            <a:ext cx="3387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(4)</a:t>
            </a:r>
            <a:r>
              <a:rPr lang="zh-CN" altLang="en-US"/>
              <a:t>综合营业日报表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360" y="1537335"/>
            <a:ext cx="8209280" cy="45993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7360" y="1169035"/>
            <a:ext cx="213550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(5)</a:t>
            </a:r>
            <a:r>
              <a:rPr lang="zh-CN" altLang="en-US">
                <a:sym typeface="+mn-ea"/>
              </a:rPr>
              <a:t>综合营业日报表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8175" y="956310"/>
            <a:ext cx="8068310" cy="52209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38175" y="588010"/>
            <a:ext cx="144970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(6)</a:t>
            </a:r>
            <a:r>
              <a:rPr lang="zh-CN" altLang="en-US">
                <a:sym typeface="+mn-ea"/>
              </a:rPr>
              <a:t>班结日志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805" y="981710"/>
            <a:ext cx="8199755" cy="50965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1805" y="613410"/>
            <a:ext cx="190690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(7)</a:t>
            </a:r>
            <a:r>
              <a:rPr lang="zh-CN" altLang="en-US">
                <a:sym typeface="+mn-ea"/>
              </a:rPr>
              <a:t>菜品明细查询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53415" y="782955"/>
            <a:ext cx="190690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(8)</a:t>
            </a:r>
            <a:r>
              <a:rPr lang="zh-CN" altLang="en-US">
                <a:sym typeface="+mn-ea"/>
              </a:rPr>
              <a:t>综合营业数据</a:t>
            </a:r>
            <a:endParaRPr lang="zh-CN" altLang="en-US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3415" y="1151255"/>
            <a:ext cx="8161655" cy="50425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8140" y="504190"/>
            <a:ext cx="2390140" cy="483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atin typeface="+mn-ea"/>
                <a:sym typeface="+mn-ea"/>
              </a:rPr>
              <a:t>一</a:t>
            </a:r>
            <a:r>
              <a:rPr lang="en-US" altLang="zh-CN" sz="2400">
                <a:latin typeface="+mn-ea"/>
                <a:sym typeface="+mn-ea"/>
              </a:rPr>
              <a:t>.</a:t>
            </a:r>
            <a:r>
              <a:rPr lang="zh-CN" altLang="en-US" sz="2400">
                <a:latin typeface="+mn-ea"/>
                <a:sym typeface="+mn-ea"/>
              </a:rPr>
              <a:t>登录系统界面</a:t>
            </a:r>
            <a:endParaRPr lang="zh-CN" altLang="en-US" sz="2400">
              <a:latin typeface="+mn-ea"/>
            </a:endParaRPr>
          </a:p>
        </p:txBody>
      </p:sp>
      <p:pic>
        <p:nvPicPr>
          <p:cNvPr id="4" name="图片 -21474826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7823" y="1474470"/>
            <a:ext cx="723265" cy="6489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0" name="文本框 99"/>
          <p:cNvSpPr txBox="1"/>
          <p:nvPr/>
        </p:nvSpPr>
        <p:spPr>
          <a:xfrm>
            <a:off x="1565910" y="1167765"/>
            <a:ext cx="7527290" cy="306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304800" algn="l"/>
            <a:r>
              <a:rPr lang="zh-CN" altLang="en-US" sz="1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先打开桌面图标为</a:t>
            </a:r>
            <a:r>
              <a:rPr lang="en-US" altLang="zh-CN" sz="1400" b="0" u="none">
                <a:latin typeface="Calibri" panose="020F0502020204030204" charset="0"/>
                <a:ea typeface="Calibri" panose="020F0502020204030204" charset="0"/>
                <a:cs typeface="Calibri" panose="020F0502020204030204" charset="0"/>
              </a:rPr>
              <a:t>HLLSaaSPOS</a:t>
            </a:r>
            <a:r>
              <a:rPr lang="zh-CN" altLang="en-US" sz="1400" b="0" u="none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如下图，然后输入员工号和密码进行登录。</a:t>
            </a:r>
            <a:endParaRPr lang="zh-CN" altLang="en-US" sz="14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5070" y="1474470"/>
            <a:ext cx="7245350" cy="4629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72110" y="427990"/>
            <a:ext cx="682371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zh-CN" sz="2400">
                <a:latin typeface="+mn-ea"/>
                <a:sym typeface="+mn-ea"/>
              </a:rPr>
              <a:t>五</a:t>
            </a:r>
            <a:r>
              <a:rPr lang="en-US" altLang="zh-CN" sz="2400">
                <a:latin typeface="+mn-ea"/>
                <a:sym typeface="+mn-ea"/>
              </a:rPr>
              <a:t>.</a:t>
            </a:r>
            <a:r>
              <a:rPr lang="zh-CN" altLang="en-US" sz="2400">
                <a:latin typeface="+mn-ea"/>
                <a:sym typeface="+mn-ea"/>
              </a:rPr>
              <a:t>更多</a:t>
            </a:r>
            <a:endParaRPr lang="zh-CN" altLang="en-US" sz="2400">
              <a:latin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710" y="888365"/>
            <a:ext cx="8704580" cy="51142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62940" y="878205"/>
            <a:ext cx="80454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1400">
                <a:latin typeface="+mn-ea"/>
              </a:rPr>
              <a:t>(1).</a:t>
            </a:r>
            <a:r>
              <a:rPr lang="zh-CN" altLang="en-US" sz="1400">
                <a:latin typeface="+mn-ea"/>
              </a:rPr>
              <a:t>估清</a:t>
            </a:r>
            <a:endParaRPr lang="zh-CN" altLang="en-US" sz="1400"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13580" y="3371215"/>
            <a:ext cx="4441190" cy="27076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" y="1960245"/>
            <a:ext cx="4252595" cy="293751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-37465" y="4891405"/>
            <a:ext cx="4450080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1.</a:t>
            </a:r>
            <a:r>
              <a:rPr lang="zh-CN" altLang="en-US" sz="1400"/>
              <a:t>点击估清设置</a:t>
            </a:r>
            <a:endParaRPr lang="zh-CN" altLang="en-US" sz="1400"/>
          </a:p>
          <a:p>
            <a:r>
              <a:rPr lang="en-US" altLang="zh-CN" sz="1400"/>
              <a:t>2.</a:t>
            </a:r>
            <a:r>
              <a:rPr lang="zh-CN" altLang="en-US" sz="1400"/>
              <a:t>点击需要估清菜品，设置剩余数量和限量销售数量，</a:t>
            </a:r>
            <a:endParaRPr lang="zh-CN" altLang="en-US" sz="1400"/>
          </a:p>
          <a:p>
            <a:r>
              <a:rPr lang="zh-CN" altLang="en-US" sz="1400"/>
              <a:t>可勾选菜品估清后是否可点</a:t>
            </a:r>
            <a:endParaRPr lang="zh-CN" altLang="en-US" sz="1400"/>
          </a:p>
          <a:p>
            <a:r>
              <a:rPr lang="en-US" altLang="zh-CN" sz="1400"/>
              <a:t>3.</a:t>
            </a:r>
            <a:r>
              <a:rPr lang="zh-CN" altLang="en-US" sz="1400"/>
              <a:t>核对后点击设置估清菜品</a:t>
            </a:r>
            <a:endParaRPr lang="zh-CN" altLang="en-US" sz="1400"/>
          </a:p>
          <a:p>
            <a:r>
              <a:rPr lang="en-US" altLang="zh-CN" sz="1400"/>
              <a:t>4.</a:t>
            </a:r>
            <a:r>
              <a:rPr lang="zh-CN" altLang="en-US" sz="1400"/>
              <a:t>菜品进货后可点击估清管理里的菜品取消估清或者</a:t>
            </a:r>
            <a:endParaRPr lang="zh-CN" altLang="en-US" sz="1400"/>
          </a:p>
          <a:p>
            <a:r>
              <a:rPr lang="zh-CN" altLang="en-US" sz="1400"/>
              <a:t>调整估清数量</a:t>
            </a:r>
            <a:endParaRPr lang="zh-CN" altLang="en-US" sz="140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3580" y="220980"/>
            <a:ext cx="4353560" cy="28511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" y="1184910"/>
            <a:ext cx="952500" cy="6953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53110" y="525145"/>
            <a:ext cx="80454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1400">
                <a:latin typeface="+mn-ea"/>
                <a:sym typeface="+mn-ea"/>
              </a:rPr>
              <a:t>(2).</a:t>
            </a:r>
            <a:r>
              <a:rPr lang="zh-CN" altLang="en-US" sz="1400">
                <a:latin typeface="+mn-ea"/>
                <a:sym typeface="+mn-ea"/>
              </a:rPr>
              <a:t>验券</a:t>
            </a:r>
            <a:endParaRPr lang="zh-CN" altLang="en-US" sz="1400">
              <a:latin typeface="+mn-ea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430" y="1594485"/>
            <a:ext cx="7647305" cy="422529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110" y="851535"/>
            <a:ext cx="952500" cy="742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63525" y="621030"/>
            <a:ext cx="133794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1400">
                <a:latin typeface="+mn-ea"/>
                <a:sym typeface="+mn-ea"/>
              </a:rPr>
              <a:t>(3).</a:t>
            </a:r>
            <a:r>
              <a:rPr lang="zh-CN" altLang="en-US" sz="1400">
                <a:latin typeface="+mn-ea"/>
                <a:sym typeface="+mn-ea"/>
              </a:rPr>
              <a:t>出售礼品卡</a:t>
            </a:r>
            <a:endParaRPr lang="zh-CN" altLang="en-US" sz="1400">
              <a:latin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525" y="1651635"/>
            <a:ext cx="8152130" cy="375158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63525" y="5403215"/>
            <a:ext cx="2285365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1400">
                <a:latin typeface="+mn-ea"/>
                <a:sym typeface="+mn-ea"/>
              </a:rPr>
              <a:t>1.</a:t>
            </a:r>
            <a:r>
              <a:rPr lang="zh-CN" altLang="en-US" sz="1400">
                <a:latin typeface="+mn-ea"/>
                <a:sym typeface="+mn-ea"/>
              </a:rPr>
              <a:t>输入后台设置的礼品卡号</a:t>
            </a:r>
            <a:endParaRPr lang="zh-CN" altLang="en-US" sz="1400">
              <a:latin typeface="+mn-ea"/>
              <a:sym typeface="+mn-ea"/>
            </a:endParaRPr>
          </a:p>
          <a:p>
            <a:r>
              <a:rPr lang="en-US" altLang="zh-CN" sz="1400">
                <a:latin typeface="+mn-ea"/>
                <a:sym typeface="+mn-ea"/>
              </a:rPr>
              <a:t>2.</a:t>
            </a:r>
            <a:r>
              <a:rPr lang="zh-CN" altLang="en-US" sz="1400">
                <a:latin typeface="+mn-ea"/>
                <a:sym typeface="+mn-ea"/>
              </a:rPr>
              <a:t>选择支付方式</a:t>
            </a:r>
            <a:endParaRPr lang="zh-CN" altLang="en-US" sz="1400">
              <a:latin typeface="+mn-ea"/>
              <a:sym typeface="+mn-ea"/>
            </a:endParaRPr>
          </a:p>
          <a:p>
            <a:r>
              <a:rPr lang="en-US" altLang="zh-CN" sz="1400">
                <a:latin typeface="+mn-ea"/>
                <a:sym typeface="+mn-ea"/>
              </a:rPr>
              <a:t>3.</a:t>
            </a:r>
            <a:r>
              <a:rPr lang="zh-CN" altLang="en-US" sz="1400">
                <a:latin typeface="+mn-ea"/>
                <a:sym typeface="+mn-ea"/>
              </a:rPr>
              <a:t>核对后提交礼品卡出售</a:t>
            </a:r>
            <a:endParaRPr lang="zh-CN" altLang="en-US" sz="1400">
              <a:latin typeface="+mn-ea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215" y="927735"/>
            <a:ext cx="1047750" cy="723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81965" y="489585"/>
            <a:ext cx="133794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1400">
                <a:latin typeface="+mn-ea"/>
                <a:sym typeface="+mn-ea"/>
              </a:rPr>
              <a:t>(4).</a:t>
            </a:r>
            <a:r>
              <a:rPr lang="zh-CN" altLang="en-US" sz="1400">
                <a:latin typeface="+mn-ea"/>
                <a:sym typeface="+mn-ea"/>
              </a:rPr>
              <a:t>交班和日结</a:t>
            </a:r>
            <a:endParaRPr lang="zh-CN" altLang="en-US" sz="1400">
              <a:latin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305" y="1482090"/>
            <a:ext cx="8094980" cy="29997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08305" y="5742305"/>
            <a:ext cx="4952365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1400">
                <a:latin typeface="+mn-ea"/>
                <a:sym typeface="+mn-ea"/>
              </a:rPr>
              <a:t>1.</a:t>
            </a:r>
            <a:r>
              <a:rPr lang="zh-CN" altLang="en-US" sz="1400">
                <a:latin typeface="+mn-ea"/>
                <a:sym typeface="+mn-ea"/>
              </a:rPr>
              <a:t>可输入备用以及交班信息</a:t>
            </a:r>
            <a:endParaRPr lang="zh-CN" altLang="en-US" sz="1400">
              <a:latin typeface="+mn-ea"/>
              <a:sym typeface="+mn-ea"/>
            </a:endParaRPr>
          </a:p>
          <a:p>
            <a:r>
              <a:rPr lang="en-US" altLang="zh-CN" sz="1400">
                <a:latin typeface="+mn-ea"/>
                <a:sym typeface="+mn-ea"/>
              </a:rPr>
              <a:t>2.</a:t>
            </a:r>
            <a:r>
              <a:rPr lang="zh-CN" altLang="en-US" sz="1400">
                <a:latin typeface="+mn-ea"/>
                <a:sym typeface="+mn-ea"/>
              </a:rPr>
              <a:t>确认交班后自动打印交班表，系统自动跳转到工号登录界面</a:t>
            </a:r>
            <a:endParaRPr lang="zh-CN" altLang="en-US" sz="1400">
              <a:latin typeface="+mn-ea"/>
              <a:sym typeface="+mn-ea"/>
            </a:endParaRPr>
          </a:p>
          <a:p>
            <a:r>
              <a:rPr lang="en-US" altLang="zh-CN" sz="1400">
                <a:latin typeface="+mn-ea"/>
                <a:sym typeface="+mn-ea"/>
              </a:rPr>
              <a:t>3.</a:t>
            </a:r>
            <a:r>
              <a:rPr lang="zh-CN" altLang="en-US" sz="1400">
                <a:latin typeface="+mn-ea"/>
                <a:sym typeface="+mn-ea"/>
              </a:rPr>
              <a:t>点击日结后，收银系统日期跳转到第二天</a:t>
            </a:r>
            <a:endParaRPr lang="zh-CN" altLang="en-US" sz="1400">
              <a:latin typeface="+mn-ea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05" y="4481830"/>
            <a:ext cx="8094980" cy="12604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885" y="796290"/>
            <a:ext cx="2333625" cy="685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19100" y="1156970"/>
            <a:ext cx="116014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1400">
                <a:latin typeface="+mn-ea"/>
                <a:sym typeface="+mn-ea"/>
              </a:rPr>
              <a:t>(5).</a:t>
            </a:r>
            <a:r>
              <a:rPr lang="zh-CN" altLang="en-US" sz="1400">
                <a:latin typeface="+mn-ea"/>
                <a:sym typeface="+mn-ea"/>
              </a:rPr>
              <a:t>数据版本</a:t>
            </a:r>
            <a:endParaRPr lang="zh-CN" altLang="en-US" sz="1400">
              <a:latin typeface="+mn-ea"/>
              <a:sym typeface="+mn-ea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1965" y="2149475"/>
            <a:ext cx="8180705" cy="3414395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 flipH="1" flipV="1">
            <a:off x="7668260" y="1412875"/>
            <a:ext cx="217170" cy="8058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6356985" y="892810"/>
            <a:ext cx="22472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400"/>
              <a:t>后台参数设置好了点击全部更新即可上传数据</a:t>
            </a:r>
            <a:endParaRPr lang="zh-CN" altLang="zh-CN" sz="140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1463675"/>
            <a:ext cx="952500" cy="704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88620" y="515620"/>
            <a:ext cx="17805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sz="2400">
                <a:latin typeface="+mn-ea"/>
                <a:sym typeface="+mn-ea"/>
              </a:rPr>
              <a:t>六</a:t>
            </a:r>
            <a:r>
              <a:rPr sz="2400">
                <a:latin typeface="+mn-ea"/>
                <a:sym typeface="+mn-ea"/>
              </a:rPr>
              <a:t>.</a:t>
            </a:r>
            <a:r>
              <a:rPr lang="zh-CN" sz="2400">
                <a:latin typeface="+mn-ea"/>
                <a:sym typeface="+mn-ea"/>
              </a:rPr>
              <a:t>接单</a:t>
            </a:r>
            <a:endParaRPr lang="zh-CN" sz="2400">
              <a:latin typeface="+mn-ea"/>
              <a:sym typeface="+mn-ea"/>
            </a:endParaRPr>
          </a:p>
          <a:p>
            <a:pPr algn="l"/>
            <a:endParaRPr lang="zh-CN" altLang="en-US" sz="2400"/>
          </a:p>
          <a:p>
            <a:endParaRPr lang="zh-CN" altLang="en-US" sz="2400"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215" y="1165225"/>
            <a:ext cx="8752205" cy="23393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6215" y="3632200"/>
            <a:ext cx="4286885" cy="1168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400">
                <a:latin typeface="+mn-ea"/>
                <a:sym typeface="+mn-ea"/>
              </a:rPr>
              <a:t>1</a:t>
            </a:r>
            <a:r>
              <a:rPr sz="1400">
                <a:latin typeface="+mn-ea"/>
                <a:sym typeface="+mn-ea"/>
              </a:rPr>
              <a:t>.</a:t>
            </a:r>
            <a:r>
              <a:rPr lang="zh-CN" sz="1400">
                <a:latin typeface="+mn-ea"/>
                <a:sym typeface="+mn-ea"/>
              </a:rPr>
              <a:t>可调整时间查看线上订单</a:t>
            </a:r>
            <a:r>
              <a:rPr lang="en-US" altLang="zh-CN" sz="1400">
                <a:latin typeface="+mn-ea"/>
                <a:sym typeface="+mn-ea"/>
              </a:rPr>
              <a:t>(</a:t>
            </a:r>
            <a:r>
              <a:rPr lang="zh-CN" altLang="en-US" sz="1400">
                <a:latin typeface="+mn-ea"/>
                <a:sym typeface="+mn-ea"/>
              </a:rPr>
              <a:t>线上订单保存时间为</a:t>
            </a:r>
            <a:r>
              <a:rPr lang="en-US" altLang="zh-CN" sz="1400">
                <a:latin typeface="+mn-ea"/>
                <a:sym typeface="+mn-ea"/>
              </a:rPr>
              <a:t>7</a:t>
            </a:r>
            <a:r>
              <a:rPr lang="zh-CN" altLang="en-US" sz="1400">
                <a:latin typeface="+mn-ea"/>
                <a:sym typeface="+mn-ea"/>
              </a:rPr>
              <a:t>天</a:t>
            </a:r>
            <a:r>
              <a:rPr lang="en-US" altLang="zh-CN" sz="1400">
                <a:latin typeface="+mn-ea"/>
                <a:sym typeface="+mn-ea"/>
              </a:rPr>
              <a:t>)</a:t>
            </a:r>
            <a:endParaRPr lang="en-US" altLang="zh-CN" sz="1400">
              <a:latin typeface="+mn-ea"/>
              <a:sym typeface="+mn-ea"/>
            </a:endParaRPr>
          </a:p>
          <a:p>
            <a:r>
              <a:rPr lang="en-US" altLang="zh-CN" sz="1400">
                <a:latin typeface="+mn-ea"/>
                <a:sym typeface="+mn-ea"/>
              </a:rPr>
              <a:t>2.</a:t>
            </a:r>
            <a:r>
              <a:rPr lang="zh-CN" altLang="en-US" sz="1400">
                <a:latin typeface="+mn-ea"/>
                <a:sym typeface="+mn-ea"/>
              </a:rPr>
              <a:t>可根据线上订单类型查看</a:t>
            </a:r>
            <a:endParaRPr lang="zh-CN" altLang="en-US" sz="1400">
              <a:latin typeface="+mn-ea"/>
              <a:sym typeface="+mn-ea"/>
            </a:endParaRPr>
          </a:p>
          <a:p>
            <a:r>
              <a:rPr lang="en-US" altLang="zh-CN" sz="1400">
                <a:latin typeface="+mn-ea"/>
                <a:sym typeface="+mn-ea"/>
              </a:rPr>
              <a:t>3.</a:t>
            </a:r>
            <a:r>
              <a:rPr lang="zh-CN" altLang="en-US" sz="1400">
                <a:latin typeface="+mn-ea"/>
                <a:sym typeface="+mn-ea"/>
              </a:rPr>
              <a:t>可输入线上订单号进行查看</a:t>
            </a:r>
            <a:endParaRPr lang="zh-CN" altLang="en-US" sz="1400">
              <a:latin typeface="+mn-ea"/>
              <a:sym typeface="+mn-ea"/>
            </a:endParaRPr>
          </a:p>
          <a:p>
            <a:r>
              <a:rPr lang="en-US" altLang="zh-CN" sz="1400">
                <a:latin typeface="+mn-ea"/>
                <a:sym typeface="+mn-ea"/>
              </a:rPr>
              <a:t>4.</a:t>
            </a:r>
            <a:r>
              <a:rPr lang="zh-CN" altLang="en-US" sz="1400">
                <a:latin typeface="+mn-ea"/>
                <a:sym typeface="+mn-ea"/>
              </a:rPr>
              <a:t>线上订单退款在账单里找到相应账单，点击退单，</a:t>
            </a:r>
            <a:endParaRPr lang="zh-CN" altLang="en-US" sz="1400">
              <a:latin typeface="+mn-ea"/>
              <a:sym typeface="+mn-ea"/>
            </a:endParaRPr>
          </a:p>
          <a:p>
            <a:r>
              <a:rPr lang="zh-CN" altLang="en-US" sz="1400">
                <a:latin typeface="+mn-ea"/>
                <a:sym typeface="+mn-ea"/>
              </a:rPr>
              <a:t>即可原路返回顾客支付金额</a:t>
            </a:r>
            <a:endParaRPr lang="zh-CN" altLang="en-US" sz="1400">
              <a:latin typeface="+mn-ea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059430" y="2636520"/>
            <a:ext cx="2832735" cy="678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600" b="1"/>
              <a:t>谢谢观赏！</a:t>
            </a:r>
            <a:endParaRPr lang="zh-CN" altLang="en-US" sz="3600"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6555" y="514985"/>
            <a:ext cx="3304540" cy="483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atin typeface="+mn-ea"/>
                <a:sym typeface="+mn-ea"/>
              </a:rPr>
              <a:t>二</a:t>
            </a:r>
            <a:r>
              <a:rPr lang="en-US" altLang="zh-CN" sz="2400">
                <a:latin typeface="+mn-ea"/>
                <a:sym typeface="+mn-ea"/>
              </a:rPr>
              <a:t>.</a:t>
            </a:r>
            <a:r>
              <a:rPr lang="zh-CN" altLang="en-US" sz="2400">
                <a:latin typeface="+mn-ea"/>
                <a:sym typeface="+mn-ea"/>
              </a:rPr>
              <a:t>点菜及买单操作界面</a:t>
            </a:r>
            <a:endParaRPr lang="zh-CN" altLang="en-US" sz="2400">
              <a:latin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5095" y="958215"/>
            <a:ext cx="8893175" cy="49409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309245" y="528955"/>
            <a:ext cx="3304540" cy="46037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atin typeface="+mn-ea"/>
                <a:sym typeface="+mn-ea"/>
              </a:rPr>
              <a:t>二</a:t>
            </a:r>
            <a:r>
              <a:rPr lang="en-US" altLang="zh-CN" sz="2400">
                <a:latin typeface="+mn-ea"/>
                <a:sym typeface="+mn-ea"/>
              </a:rPr>
              <a:t>.</a:t>
            </a:r>
            <a:r>
              <a:rPr lang="zh-CN" altLang="en-US" sz="2400">
                <a:latin typeface="+mn-ea"/>
                <a:sym typeface="+mn-ea"/>
              </a:rPr>
              <a:t>点菜及买单操作界面</a:t>
            </a:r>
            <a:endParaRPr lang="zh-CN" altLang="en-US" sz="2400"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5910" y="1090295"/>
            <a:ext cx="31959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(1).</a:t>
            </a:r>
            <a:r>
              <a:rPr lang="zh-CN" altLang="zh-CN"/>
              <a:t>桌台信息</a:t>
            </a:r>
            <a:endParaRPr lang="zh-CN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915" y="1612265"/>
            <a:ext cx="2799715" cy="11049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" y="3158490"/>
            <a:ext cx="6682105" cy="3599180"/>
          </a:xfrm>
          <a:prstGeom prst="rect">
            <a:avLst/>
          </a:prstGeom>
        </p:spPr>
      </p:pic>
      <p:cxnSp>
        <p:nvCxnSpPr>
          <p:cNvPr id="10" name="直接箭头连接符 9"/>
          <p:cNvCxnSpPr>
            <a:stCxn id="8" idx="2"/>
          </p:cNvCxnSpPr>
          <p:nvPr/>
        </p:nvCxnSpPr>
        <p:spPr>
          <a:xfrm>
            <a:off x="1482090" y="2717165"/>
            <a:ext cx="65405" cy="42354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1547495" y="2772410"/>
            <a:ext cx="31959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400"/>
              <a:t>可根据实际情况进行编辑</a:t>
            </a:r>
            <a:endParaRPr lang="zh-CN" altLang="zh-CN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6555" y="514985"/>
            <a:ext cx="3304540" cy="483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atin typeface="+mn-ea"/>
                <a:sym typeface="+mn-ea"/>
              </a:rPr>
              <a:t>二</a:t>
            </a:r>
            <a:r>
              <a:rPr lang="en-US" altLang="zh-CN" sz="2400">
                <a:latin typeface="+mn-ea"/>
                <a:sym typeface="+mn-ea"/>
              </a:rPr>
              <a:t>.</a:t>
            </a:r>
            <a:r>
              <a:rPr lang="zh-CN" altLang="en-US" sz="2400">
                <a:latin typeface="+mn-ea"/>
                <a:sym typeface="+mn-ea"/>
              </a:rPr>
              <a:t>点菜及买单操作界面</a:t>
            </a:r>
            <a:endParaRPr lang="zh-CN" altLang="en-US" sz="2400">
              <a:latin typeface="+mn-ea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376555" y="998220"/>
            <a:ext cx="8155305" cy="3683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0" algn="l"/>
            <a:r>
              <a:rPr lang="en-US" altLang="zh-CN"/>
              <a:t>(2).</a:t>
            </a:r>
            <a:r>
              <a:rPr lang="zh-CN" altLang="en-US"/>
              <a:t>商品分类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100" y="1505585"/>
            <a:ext cx="4544695" cy="47485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190" y="1505585"/>
            <a:ext cx="3888105" cy="47485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52450" y="6344285"/>
            <a:ext cx="53879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不同的商品分类对应不同的商品</a:t>
            </a:r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6555" y="514985"/>
            <a:ext cx="3304540" cy="483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atin typeface="+mn-ea"/>
                <a:sym typeface="+mn-ea"/>
              </a:rPr>
              <a:t>二</a:t>
            </a:r>
            <a:r>
              <a:rPr lang="en-US" altLang="zh-CN" sz="2400">
                <a:latin typeface="+mn-ea"/>
                <a:sym typeface="+mn-ea"/>
              </a:rPr>
              <a:t>.</a:t>
            </a:r>
            <a:r>
              <a:rPr lang="zh-CN" altLang="en-US" sz="2400">
                <a:latin typeface="+mn-ea"/>
                <a:sym typeface="+mn-ea"/>
              </a:rPr>
              <a:t>点菜及买单操作界面</a:t>
            </a:r>
            <a:endParaRPr lang="zh-CN" altLang="en-US" sz="2400">
              <a:latin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7475" y="998220"/>
            <a:ext cx="3476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(3).</a:t>
            </a:r>
            <a:r>
              <a:rPr lang="zh-CN" altLang="en-US"/>
              <a:t>已点商品以及功能按钮作用</a:t>
            </a:r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880" y="1366520"/>
            <a:ext cx="3371215" cy="546798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013200" y="431800"/>
            <a:ext cx="4624705" cy="67703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赠：店内有赠送活动时，可选中相应商品，然后点击</a:t>
            </a:r>
            <a:r>
              <a:rPr lang="en-US" altLang="zh-CN" sz="1400"/>
              <a:t>”</a:t>
            </a:r>
            <a:r>
              <a:rPr lang="zh-CN" altLang="en-US" sz="1400"/>
              <a:t>赠</a:t>
            </a:r>
            <a:r>
              <a:rPr lang="en-US" altLang="zh-CN" sz="1400"/>
              <a:t>”</a:t>
            </a:r>
            <a:r>
              <a:rPr lang="zh-CN" altLang="en-US" sz="1400"/>
              <a:t>，进行商品赠送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退：已下单的商品，顾客需要退时，可以</a:t>
            </a:r>
            <a:endParaRPr lang="zh-CN" altLang="en-US" sz="1400"/>
          </a:p>
          <a:p>
            <a:r>
              <a:rPr lang="zh-CN" altLang="en-US" sz="1400"/>
              <a:t>点击</a:t>
            </a:r>
            <a:r>
              <a:rPr lang="en-US" altLang="zh-CN" sz="1400"/>
              <a:t>”</a:t>
            </a:r>
            <a:r>
              <a:rPr lang="zh-CN" altLang="en-US" sz="1400"/>
              <a:t>退</a:t>
            </a:r>
            <a:r>
              <a:rPr lang="en-US" altLang="zh-CN" sz="1400"/>
              <a:t>”</a:t>
            </a:r>
            <a:r>
              <a:rPr lang="zh-CN" altLang="en-US" sz="1400"/>
              <a:t>进行操作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删：没有下单之前，店员误操作或者顾客不想要的情况可以点击</a:t>
            </a:r>
            <a:r>
              <a:rPr lang="en-US" altLang="zh-CN" sz="1400"/>
              <a:t>“</a:t>
            </a:r>
            <a:r>
              <a:rPr lang="zh-CN" altLang="en-US" sz="1400"/>
              <a:t>删</a:t>
            </a:r>
            <a:r>
              <a:rPr lang="en-US" altLang="zh-CN" sz="1400"/>
              <a:t>”</a:t>
            </a:r>
            <a:r>
              <a:rPr lang="zh-CN" altLang="en-US" sz="1400"/>
              <a:t>进行商品删除</a:t>
            </a:r>
            <a:endParaRPr lang="zh-CN" altLang="en-US" sz="1400"/>
          </a:p>
          <a:p>
            <a:endParaRPr lang="zh-CN" altLang="en-US" sz="1400"/>
          </a:p>
          <a:p>
            <a:r>
              <a:rPr lang="en-US" altLang="zh-CN" sz="1400"/>
              <a:t>+,-,</a:t>
            </a:r>
            <a:r>
              <a:rPr lang="zh-CN" altLang="en-US" sz="1400"/>
              <a:t>改量：用于增加或者减少商品销售数量，</a:t>
            </a:r>
            <a:r>
              <a:rPr lang="en-US" altLang="zh-CN" sz="1400"/>
              <a:t>“</a:t>
            </a:r>
            <a:r>
              <a:rPr lang="zh-CN" altLang="en-US" sz="1400"/>
              <a:t>改量</a:t>
            </a:r>
            <a:r>
              <a:rPr lang="en-US" altLang="zh-CN" sz="1400"/>
              <a:t>”</a:t>
            </a:r>
            <a:r>
              <a:rPr lang="zh-CN" altLang="en-US" sz="1400"/>
              <a:t>可用于大份额增加或减少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打折：可对商品进行自定义折扣优惠</a:t>
            </a:r>
            <a:endParaRPr lang="en-US" altLang="zh-CN" sz="1400"/>
          </a:p>
          <a:p>
            <a:endParaRPr lang="zh-CN" altLang="en-US" sz="1400"/>
          </a:p>
          <a:p>
            <a:r>
              <a:rPr lang="zh-CN" altLang="en-US" sz="1400"/>
              <a:t>要求：如果顾客对商品有作法或者口味上的要求，可点击要求进行选择或者编辑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打包：单品备注打包功能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批量操作：可以批量选择商品进行操作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打印明细： 点击可打印菜品详细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单注：点击可选择全单备注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挂单：可将一笔订单暂时挂起不进行操作，（最多三单）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提单：点击将挂单里的账单提出继续操作</a:t>
            </a:r>
            <a:endParaRPr lang="zh-CN" altLang="en-US" sz="1400"/>
          </a:p>
          <a:p>
            <a:endParaRPr lang="zh-CN" altLang="en-US" sz="1400"/>
          </a:p>
          <a:p>
            <a:endParaRPr lang="en-US" altLang="zh-CN" sz="1400"/>
          </a:p>
          <a:p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6555" y="514985"/>
            <a:ext cx="3304540" cy="483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400">
                <a:latin typeface="+mn-ea"/>
                <a:sym typeface="+mn-ea"/>
              </a:rPr>
              <a:t>二</a:t>
            </a:r>
            <a:r>
              <a:rPr lang="en-US" altLang="zh-CN" sz="2400">
                <a:latin typeface="+mn-ea"/>
                <a:sym typeface="+mn-ea"/>
              </a:rPr>
              <a:t>.</a:t>
            </a:r>
            <a:r>
              <a:rPr lang="zh-CN" altLang="en-US" sz="2400">
                <a:latin typeface="+mn-ea"/>
                <a:sym typeface="+mn-ea"/>
              </a:rPr>
              <a:t>点菜及买单操作界面</a:t>
            </a:r>
            <a:endParaRPr lang="zh-CN" altLang="en-US" sz="2400">
              <a:latin typeface="+mn-ea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15875" y="998220"/>
            <a:ext cx="8403590" cy="64516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0" indent="295275" algn="l"/>
            <a:r>
              <a:rPr lang="en-US" altLang="zh-CN" sz="1800" b="0" u="none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(4).</a:t>
            </a:r>
            <a:r>
              <a:rPr lang="zh-CN" altLang="en-US" sz="1800" b="0" u="none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结账方式</a:t>
            </a:r>
            <a:endParaRPr lang="zh-CN" altLang="en-US" sz="1800" b="0" u="none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marL="0" indent="295275" algn="l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860" y="1583690"/>
            <a:ext cx="4933315" cy="9620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71195" y="3018155"/>
            <a:ext cx="526923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结帐：点击可进入综合结帐界面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开钱箱：点击可打开钱箱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菜品优惠：菜品优惠折扣按钮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快速结帐：顾客使用现金时可使用快速结帐提高结</a:t>
            </a:r>
            <a:endParaRPr lang="zh-CN" altLang="en-US" sz="1400"/>
          </a:p>
          <a:p>
            <a:r>
              <a:rPr lang="zh-CN" altLang="en-US" sz="1400"/>
              <a:t>帐效率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注：可自定义结帐模块按钮</a:t>
            </a:r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105" y="964565"/>
            <a:ext cx="8987155" cy="359473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57480" y="4782185"/>
            <a:ext cx="5989320" cy="1229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1.</a:t>
            </a:r>
            <a:r>
              <a:rPr lang="zh-CN" altLang="en-US" sz="1400"/>
              <a:t>顾客消费信息</a:t>
            </a:r>
            <a:endParaRPr lang="zh-CN" altLang="en-US" sz="1400"/>
          </a:p>
          <a:p>
            <a:r>
              <a:rPr lang="en-US" altLang="zh-CN" sz="1400"/>
              <a:t>2.</a:t>
            </a:r>
            <a:r>
              <a:rPr lang="zh-CN" altLang="en-US" sz="1400"/>
              <a:t>店内优惠折扣</a:t>
            </a:r>
            <a:endParaRPr lang="zh-CN" altLang="en-US" sz="1400"/>
          </a:p>
          <a:p>
            <a:r>
              <a:rPr lang="en-US" altLang="zh-CN" sz="1400"/>
              <a:t>3.</a:t>
            </a:r>
            <a:r>
              <a:rPr lang="zh-CN" altLang="en-US" sz="1400"/>
              <a:t>顾客付款金额</a:t>
            </a:r>
            <a:endParaRPr lang="zh-CN" altLang="en-US" sz="1400"/>
          </a:p>
          <a:p>
            <a:r>
              <a:rPr lang="en-US" altLang="zh-CN" sz="1400"/>
              <a:t>4.</a:t>
            </a:r>
            <a:r>
              <a:rPr lang="zh-CN" altLang="en-US" sz="1400"/>
              <a:t>各类支付方式</a:t>
            </a:r>
            <a:endParaRPr lang="zh-CN" altLang="en-US" sz="1400"/>
          </a:p>
          <a:p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Verdana"/>
        <a:ea typeface="微软雅黑"/>
        <a:cs typeface=""/>
      </a:majorFont>
      <a:minorFont>
        <a:latin typeface="Verdan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1958</Words>
  <Application>WPS 演示</Application>
  <PresentationFormat>全屏显示(4:3)</PresentationFormat>
  <Paragraphs>218</Paragraphs>
  <Slides>37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5" baseType="lpstr">
      <vt:lpstr>Arial</vt:lpstr>
      <vt:lpstr>宋体</vt:lpstr>
      <vt:lpstr>Wingdings</vt:lpstr>
      <vt:lpstr>Calibri</vt:lpstr>
      <vt:lpstr>微软雅黑</vt:lpstr>
      <vt:lpstr>Verdana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jiaozi</dc:creator>
  <cp:lastModifiedBy>wzl</cp:lastModifiedBy>
  <cp:revision>127</cp:revision>
  <dcterms:created xsi:type="dcterms:W3CDTF">2013-11-18T08:00:00Z</dcterms:created>
  <dcterms:modified xsi:type="dcterms:W3CDTF">2017-10-13T06:28:08Z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2052-10.1.0.6876</vt:lpwstr>
  </property>
</Properties>
</file>